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256" r:id="rId2"/>
    <p:sldId id="271" r:id="rId3"/>
    <p:sldId id="274" r:id="rId4"/>
    <p:sldId id="275" r:id="rId5"/>
    <p:sldId id="281" r:id="rId6"/>
    <p:sldId id="379" r:id="rId7"/>
    <p:sldId id="385" r:id="rId8"/>
    <p:sldId id="386" r:id="rId9"/>
    <p:sldId id="387" r:id="rId10"/>
    <p:sldId id="388" r:id="rId11"/>
    <p:sldId id="378" r:id="rId12"/>
    <p:sldId id="389" r:id="rId13"/>
    <p:sldId id="390" r:id="rId14"/>
    <p:sldId id="391" r:id="rId15"/>
    <p:sldId id="392" r:id="rId16"/>
    <p:sldId id="296" r:id="rId17"/>
    <p:sldId id="297" r:id="rId18"/>
    <p:sldId id="380" r:id="rId19"/>
    <p:sldId id="381" r:id="rId20"/>
    <p:sldId id="393" r:id="rId21"/>
    <p:sldId id="394" r:id="rId22"/>
    <p:sldId id="395" r:id="rId23"/>
    <p:sldId id="396" r:id="rId24"/>
    <p:sldId id="382" r:id="rId25"/>
    <p:sldId id="397" r:id="rId26"/>
    <p:sldId id="398" r:id="rId27"/>
    <p:sldId id="399" r:id="rId28"/>
    <p:sldId id="400" r:id="rId29"/>
    <p:sldId id="401" r:id="rId30"/>
    <p:sldId id="402" r:id="rId31"/>
    <p:sldId id="403" r:id="rId32"/>
    <p:sldId id="404" r:id="rId33"/>
    <p:sldId id="383" r:id="rId34"/>
    <p:sldId id="384" r:id="rId35"/>
    <p:sldId id="405" r:id="rId36"/>
    <p:sldId id="298" r:id="rId37"/>
    <p:sldId id="299" r:id="rId38"/>
  </p:sldIdLst>
  <p:sldSz cx="12188825" cy="6858000"/>
  <p:notesSz cx="6858000" cy="9144000"/>
  <p:custDataLst>
    <p:tags r:id="rId4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99" autoAdjust="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2/28/2019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2/28/2019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0F6D-78F0-42CA-81A0-DB449552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ccmit.mit.edu/modules/problem-solving/" TargetMode="Externa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toad-allyexceptionallearners.blogspot.com/2012/08/progress-monitoring-or-monitoring.html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blog.yorksj.ac.uk/moodle/2015/12/14/accessibility-in-moodle-mahara/" TargetMode="Externa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www.nature.com/articles/npjscilearn201613" TargetMode="External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s://pngimg.com/download/27446" TargetMode="Externa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onlinelearninginsights.wordpress.com/tag/open-educational-resources/page/2/" TargetMode="Externa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people-equation.com/making-most-of-leadership-assessments/outstanding-evaluation/" TargetMode="External"/><Relationship Id="rId4" Type="http://schemas.openxmlformats.org/officeDocument/2006/relationships/image" Target="../media/image15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classroom-aid.com/2016/05/17/how-to-leverage-xapi-for-business-goals/" TargetMode="Externa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hyperlink" Target="http://thepeakperformancecenter.com/business/learning/business-training/types-of-evaluations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/3.0/" TargetMode="External"/><Relationship Id="rId5" Type="http://schemas.openxmlformats.org/officeDocument/2006/relationships/hyperlink" Target="http://www.groundreport.com/5-excellent-tips-on-writing-a-quality-research-paper/" TargetMode="External"/><Relationship Id="rId4" Type="http://schemas.openxmlformats.org/officeDocument/2006/relationships/image" Target="../media/image18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://livemag.co.za/youth-culture-in-south-africa/studio-visit-senior-lecture-at-soul-candi-dj-blanka/" TargetMode="External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hipncreative.wordpress.com/2011/06/" TargetMode="External"/><Relationship Id="rId4" Type="http://schemas.openxmlformats.org/officeDocument/2006/relationships/image" Target="../media/image20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uminntilt.com/tag/sticky-teaching/" TargetMode="Externa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d/3.0/" TargetMode="External"/><Relationship Id="rId5" Type="http://schemas.openxmlformats.org/officeDocument/2006/relationships/hyperlink" Target="http://kasaraditya.blogspot.com/" TargetMode="Externa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krampfadern.blogspot.de/2010/12/therapie-der-varikosis-allgemeines.html" TargetMode="External"/><Relationship Id="rId4" Type="http://schemas.openxmlformats.org/officeDocument/2006/relationships/image" Target="../media/image23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teachingwithtech.lss.wisc.edu/m3w2.htm" TargetMode="Externa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people-equation.com/self-improvement-are-you-progressing/" TargetMode="External"/><Relationship Id="rId4" Type="http://schemas.openxmlformats.org/officeDocument/2006/relationships/image" Target="../media/image25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fatimamartinez.es/tag/estudios-redes-sociales-2014/" TargetMode="Externa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://edm310.blogspot.ru/" TargetMode="External"/><Relationship Id="rId4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://alabamaschoolconnection.org/2014/02/18/cyber-and-virtual-schools-bills-in-the-pipeline/" TargetMode="External"/><Relationship Id="rId4" Type="http://schemas.openxmlformats.org/officeDocument/2006/relationships/image" Target="../media/image28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d/3.0/" TargetMode="External"/><Relationship Id="rId5" Type="http://schemas.openxmlformats.org/officeDocument/2006/relationships/hyperlink" Target="http://melvinbray.com/" TargetMode="External"/><Relationship Id="rId4" Type="http://schemas.openxmlformats.org/officeDocument/2006/relationships/image" Target="../media/image29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madhawaweblog.blogspot.com/2015/09/book-fair-2015.html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hyperlink" Target="https://certification.comptia.org/docs/default-source/exam-objectives/cttplus_objectives.pdf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certification.comptia.org/certifications/ct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tification.comptia.org/docs/default-source/downloadablefiles/01981-virtual-ctt-classroom-trainer-howtoprepare-2015-online.pdf" TargetMode="External"/><Relationship Id="rId5" Type="http://schemas.openxmlformats.org/officeDocument/2006/relationships/hyperlink" Target="https://certification.comptia.org/docs/default-source/downloadablefiles/01981-ctt-classroom-trainer-howtoprepare-2015-online.pdf" TargetMode="External"/><Relationship Id="rId4" Type="http://schemas.openxmlformats.org/officeDocument/2006/relationships/hyperlink" Target="https://certification.comptia.org/docs/default-source/downloadablefiles/01981-product-pages-ctt-page-table-online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coffeeandesign.wordpress.com/2014/04/17/labels-do-matter-could-we-use-the-human-performance-technology-model-statements-for-evaluating-instructional-designers/" TargetMode="Externa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www.sergerente.net/test-gerenciales" TargetMode="Externa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pablodelarosa.blogspot.com.es/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snazlan.wordpress.com/2016/12/09/topic-0020-assessment-vs-evaluation/" TargetMode="External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://www.justintarte.com/2013/02/assessing-for-learning.html" TargetMode="Externa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CompTIA CTT+</a:t>
            </a:r>
            <a:br>
              <a:rPr lang="en-US" dirty="0"/>
            </a:br>
            <a:r>
              <a:rPr lang="en-US" sz="4400" dirty="0"/>
              <a:t>Certified Technical Trainer</a:t>
            </a:r>
            <a:br>
              <a:rPr lang="en-US" sz="4400" dirty="0"/>
            </a:br>
            <a:r>
              <a:rPr lang="en-US" sz="4400" dirty="0"/>
              <a:t>Exam TK0-201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2, Day 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802FD-3FC0-47F0-9478-11F3544B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0AE447E-B0E5-47F7-B344-843062D20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post-course support methods to communicate with learners</a:t>
            </a:r>
          </a:p>
          <a:p>
            <a:pPr lvl="1"/>
            <a:r>
              <a:rPr lang="en-US" dirty="0"/>
              <a:t>Professional vs unprofessional</a:t>
            </a:r>
          </a:p>
          <a:p>
            <a:pPr lvl="1"/>
            <a:r>
              <a:rPr lang="en-US" dirty="0"/>
              <a:t>Formal vs informal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81D77A-1208-4382-8ADA-04B68312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E31E89-5379-402E-8A8A-ECC35F75953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33018"/>
            <a:ext cx="4419600" cy="2227732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DA792AC-4D47-41C1-BE4C-0BA1D61FFC58}"/>
              </a:ext>
            </a:extLst>
          </p:cNvPr>
          <p:cNvSpPr txBox="1"/>
          <p:nvPr/>
        </p:nvSpPr>
        <p:spPr>
          <a:xfrm>
            <a:off x="6246814" y="416075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ccmit.mit.edu/modules/problem-solving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48714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monitor learner progress during training</a:t>
            </a:r>
          </a:p>
          <a:p>
            <a:pPr lvl="1"/>
            <a:r>
              <a:rPr lang="en-US" dirty="0"/>
              <a:t>Who?</a:t>
            </a:r>
          </a:p>
          <a:p>
            <a:pPr lvl="1"/>
            <a:r>
              <a:rPr lang="en-US" dirty="0"/>
              <a:t>What?</a:t>
            </a:r>
          </a:p>
          <a:p>
            <a:pPr lvl="1"/>
            <a:r>
              <a:rPr lang="en-US" dirty="0"/>
              <a:t>Where?</a:t>
            </a:r>
          </a:p>
          <a:p>
            <a:pPr lvl="1"/>
            <a:r>
              <a:rPr lang="en-US" dirty="0"/>
              <a:t>Why?</a:t>
            </a:r>
          </a:p>
          <a:p>
            <a:pPr lvl="1"/>
            <a:r>
              <a:rPr lang="en-US" dirty="0"/>
              <a:t>When?</a:t>
            </a:r>
          </a:p>
          <a:p>
            <a:pPr lvl="1"/>
            <a:r>
              <a:rPr lang="en-US" dirty="0"/>
              <a:t>How?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24" name="Content Placeholder 23">
            <a:extLst>
              <a:ext uri="{FF2B5EF4-FFF2-40B4-BE49-F238E27FC236}">
                <a16:creationId xmlns:a16="http://schemas.microsoft.com/office/drawing/2014/main" id="{3C8D6854-470D-4425-B450-1B7E577E179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5225" y="1905000"/>
            <a:ext cx="4419600" cy="3371430"/>
          </a:xfr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4F49911-136B-45F1-A8D5-B19450F96E7C}"/>
              </a:ext>
            </a:extLst>
          </p:cNvPr>
          <p:cNvSpPr txBox="1"/>
          <p:nvPr/>
        </p:nvSpPr>
        <p:spPr>
          <a:xfrm>
            <a:off x="6245225" y="527643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toad-allyexceptionallearners.blogspot.com/2012/08/progress-monitoring-or-monitoring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05558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</a:t>
            </a:r>
          </a:p>
          <a:p>
            <a:pPr lvl="1"/>
            <a:r>
              <a:rPr lang="en-US" dirty="0"/>
              <a:t>Develop appropriate assessments </a:t>
            </a:r>
          </a:p>
          <a:p>
            <a:pPr lvl="1"/>
            <a:r>
              <a:rPr lang="en-US" dirty="0"/>
              <a:t>Select appropriate assessments</a:t>
            </a:r>
          </a:p>
          <a:p>
            <a:pPr lvl="1"/>
            <a:r>
              <a:rPr lang="en-US" dirty="0"/>
              <a:t>Administer appropriate assessments</a:t>
            </a:r>
          </a:p>
          <a:p>
            <a:pPr marL="0" indent="0" algn="r">
              <a:buNone/>
            </a:pPr>
            <a:r>
              <a:rPr lang="en-US" dirty="0"/>
              <a:t>…that are in compliance with recognized and accepted measurement principles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C44CDF17-EE1A-4ACC-A05C-0E5F8A46A71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2" y="1905000"/>
            <a:ext cx="4419600" cy="236737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6B6F22-1EDB-47C6-902E-96B05E5BC16F}"/>
              </a:ext>
            </a:extLst>
          </p:cNvPr>
          <p:cNvSpPr txBox="1"/>
          <p:nvPr/>
        </p:nvSpPr>
        <p:spPr>
          <a:xfrm>
            <a:off x="6246812" y="427237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blog.yorksj.ac.uk/moodle/2015/12/14/accessibility-in-moodle-mahara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91301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gather </a:t>
            </a:r>
          </a:p>
          <a:p>
            <a:pPr lvl="1"/>
            <a:r>
              <a:rPr lang="en-US" dirty="0"/>
              <a:t>Objective information</a:t>
            </a:r>
          </a:p>
          <a:p>
            <a:pPr lvl="1"/>
            <a:r>
              <a:rPr lang="en-US"/>
              <a:t>Subjective information</a:t>
            </a:r>
            <a:endParaRPr lang="en-US" dirty="0"/>
          </a:p>
          <a:p>
            <a:pPr marL="301752" lvl="1" indent="0" algn="ctr">
              <a:buNone/>
            </a:pPr>
            <a:r>
              <a:rPr lang="en-US" i="1"/>
              <a:t>that </a:t>
            </a:r>
            <a:r>
              <a:rPr lang="en-US" i="1" dirty="0"/>
              <a:t>demonstrates</a:t>
            </a:r>
          </a:p>
          <a:p>
            <a:pPr lvl="1"/>
            <a:r>
              <a:rPr lang="en-US" dirty="0"/>
              <a:t>Learner knowledge</a:t>
            </a:r>
          </a:p>
          <a:p>
            <a:pPr lvl="1"/>
            <a:r>
              <a:rPr lang="en-US" dirty="0"/>
              <a:t>Learner skill transfer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2D92A62-06F4-4463-8FF0-F68D7A48C3E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28191"/>
            <a:ext cx="3762375" cy="2714625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9EF6A10-4CD0-4FA2-9178-76E493157966}"/>
              </a:ext>
            </a:extLst>
          </p:cNvPr>
          <p:cNvSpPr txBox="1"/>
          <p:nvPr/>
        </p:nvSpPr>
        <p:spPr>
          <a:xfrm>
            <a:off x="6246814" y="4642816"/>
            <a:ext cx="37623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www.nature.com/articles/npjscilearn201613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6434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compare learner achievements with learning objectives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6839353-107A-497B-B7DF-5E01ADF38E9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323013" y="1905000"/>
            <a:ext cx="4267200" cy="42672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5A964B7-760A-4E27-A108-02E4D0ACFA9B}"/>
              </a:ext>
            </a:extLst>
          </p:cNvPr>
          <p:cNvSpPr txBox="1"/>
          <p:nvPr/>
        </p:nvSpPr>
        <p:spPr>
          <a:xfrm>
            <a:off x="6323013" y="61722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pngimg.com/download/27446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5827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suggest additional training or resources to reinforce learning objectives</a:t>
            </a:r>
          </a:p>
          <a:p>
            <a:pPr lvl="1"/>
            <a:r>
              <a:rPr lang="en-US" dirty="0"/>
              <a:t>Advanced course?</a:t>
            </a:r>
          </a:p>
          <a:p>
            <a:pPr lvl="1"/>
            <a:r>
              <a:rPr lang="en-US" dirty="0"/>
              <a:t>Self-study?</a:t>
            </a:r>
          </a:p>
          <a:p>
            <a:pPr lvl="1"/>
            <a:r>
              <a:rPr lang="en-US" dirty="0"/>
              <a:t>Online resources?</a:t>
            </a:r>
          </a:p>
          <a:p>
            <a:pPr lvl="1"/>
            <a:r>
              <a:rPr lang="en-US" dirty="0"/>
              <a:t>Stay late/come early?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5AE02C1-A9FC-4310-842A-97BB919D7B0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35480"/>
            <a:ext cx="4419600" cy="309372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4716B3-DA70-439B-9EC1-686FB6FD50C7}"/>
              </a:ext>
            </a:extLst>
          </p:cNvPr>
          <p:cNvSpPr txBox="1"/>
          <p:nvPr/>
        </p:nvSpPr>
        <p:spPr>
          <a:xfrm>
            <a:off x="6246814" y="50292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onlinelearninginsights.wordpress.com/tag/open-educational-resources/page/2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11409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of:</a:t>
            </a:r>
          </a:p>
          <a:p>
            <a:pPr lvl="1"/>
            <a:r>
              <a:rPr lang="en-US" dirty="0"/>
              <a:t>Methods of assessing learner achievement of learning objectives (e.g., practical or written exercises, quizzes, exams)</a:t>
            </a:r>
          </a:p>
          <a:p>
            <a:pPr lvl="1"/>
            <a:r>
              <a:rPr lang="en-US" dirty="0"/>
              <a:t>Need for multiple observations and evaluations of each learner</a:t>
            </a:r>
          </a:p>
          <a:p>
            <a:pPr lvl="1"/>
            <a:r>
              <a:rPr lang="en-US" dirty="0"/>
              <a:t>Need for uniform evaluation standards for all learners</a:t>
            </a:r>
          </a:p>
          <a:p>
            <a:pPr lvl="1"/>
            <a:r>
              <a:rPr lang="en-US" dirty="0"/>
              <a:t>Assessment techniques that include both formative and summative evaluation</a:t>
            </a:r>
          </a:p>
          <a:p>
            <a:pPr lvl="1"/>
            <a:r>
              <a:rPr lang="en-US" dirty="0"/>
              <a:t>Post-course support methods to communicate with learners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Monitor learner progress during training</a:t>
            </a:r>
          </a:p>
          <a:p>
            <a:pPr lvl="1"/>
            <a:r>
              <a:rPr lang="en-US" dirty="0"/>
              <a:t>Develop, select and administer appropriate assessments that are in compliance with recognized and accepted measurement principles</a:t>
            </a:r>
          </a:p>
          <a:p>
            <a:pPr lvl="1"/>
            <a:r>
              <a:rPr lang="en-US" dirty="0"/>
              <a:t>Gather objective and subjective information that demonstrates learner knowledge acquisition and skill transfer</a:t>
            </a:r>
          </a:p>
          <a:p>
            <a:pPr lvl="1"/>
            <a:r>
              <a:rPr lang="en-US" dirty="0"/>
              <a:t>Compare learner achievements with learning objectives</a:t>
            </a:r>
          </a:p>
          <a:p>
            <a:pPr lvl="1"/>
            <a:r>
              <a:rPr lang="en-US" dirty="0"/>
              <a:t>Suggest additional training or resources to reinforce learning objectives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8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Evaluate trainer performance and delivery of course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2359F636-7FCC-4B93-9CA1-649880CD59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5225" y="1905000"/>
            <a:ext cx="4419600" cy="2925650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8802C4-1600-482F-94B6-45986E2F012A}"/>
              </a:ext>
            </a:extLst>
          </p:cNvPr>
          <p:cNvSpPr txBox="1"/>
          <p:nvPr/>
        </p:nvSpPr>
        <p:spPr>
          <a:xfrm>
            <a:off x="6245225" y="483065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people-equation.com/making-most-of-leadership-assessments/outstanding-evaluation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49588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 methods to evaluate delivery of training</a:t>
            </a:r>
          </a:p>
          <a:p>
            <a:pPr lvl="1"/>
            <a:r>
              <a:rPr lang="en-US" dirty="0"/>
              <a:t>Reaction</a:t>
            </a:r>
          </a:p>
          <a:p>
            <a:pPr lvl="1"/>
            <a:r>
              <a:rPr lang="en-US" dirty="0"/>
              <a:t>Learning</a:t>
            </a:r>
          </a:p>
          <a:p>
            <a:pPr lvl="1"/>
            <a:r>
              <a:rPr lang="en-US" dirty="0"/>
              <a:t>Behavior </a:t>
            </a:r>
          </a:p>
          <a:p>
            <a:pPr lvl="1"/>
            <a:r>
              <a:rPr lang="en-US" dirty="0"/>
              <a:t>Results</a:t>
            </a:r>
          </a:p>
          <a:p>
            <a:pPr marL="301752" lvl="1" indent="0">
              <a:buNone/>
            </a:pPr>
            <a:r>
              <a:rPr lang="en-US" i="1" dirty="0"/>
              <a:t>How do we evaluate each of these?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B2B3093F-A66A-4F3F-B524-C0F5C3AB506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891748"/>
            <a:ext cx="4419600" cy="2062480"/>
          </a:xfr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8723C27-4F33-498F-800C-1B666B399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D40AFD-88BD-4B0B-A6F4-084BC1D4E4A6}"/>
              </a:ext>
            </a:extLst>
          </p:cNvPr>
          <p:cNvSpPr txBox="1"/>
          <p:nvPr/>
        </p:nvSpPr>
        <p:spPr>
          <a:xfrm>
            <a:off x="6246814" y="3954228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classroom-aid.com/2016/05/17/how-to-leverage-xapi-for-business-goal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10079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going to cover?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267200"/>
          </a:xfrm>
        </p:spPr>
        <p:txBody>
          <a:bodyPr/>
          <a:lstStyle/>
          <a:p>
            <a:r>
              <a:rPr lang="en-US" dirty="0"/>
              <a:t>Planning Prior to the Course</a:t>
            </a:r>
          </a:p>
          <a:p>
            <a:r>
              <a:rPr lang="en-US" dirty="0"/>
              <a:t>Methods for Effective Instruction</a:t>
            </a:r>
          </a:p>
          <a:p>
            <a:r>
              <a:rPr lang="en-US" dirty="0"/>
              <a:t>Establishing Instructor Credibility and Maintaining Communications</a:t>
            </a:r>
          </a:p>
          <a:p>
            <a:r>
              <a:rPr lang="en-US" dirty="0"/>
              <a:t>Leading a Group Facilitation</a:t>
            </a:r>
          </a:p>
          <a:p>
            <a:r>
              <a:rPr lang="en-US" dirty="0"/>
              <a:t>Evaluating the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9F10151E-BBFE-4342-BB11-0513E7DEF5AD}"/>
              </a:ext>
            </a:extLst>
          </p:cNvPr>
          <p:cNvSpPr/>
          <p:nvPr/>
        </p:nvSpPr>
        <p:spPr>
          <a:xfrm flipH="1">
            <a:off x="5637212" y="3962400"/>
            <a:ext cx="1905000" cy="762000"/>
          </a:xfrm>
          <a:prstGeom prst="rightArrow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1719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 types and levels of evaluation</a:t>
            </a:r>
          </a:p>
          <a:p>
            <a:pPr lvl="1"/>
            <a:r>
              <a:rPr lang="en-US" dirty="0"/>
              <a:t>Formative</a:t>
            </a:r>
          </a:p>
          <a:p>
            <a:pPr lvl="1"/>
            <a:r>
              <a:rPr lang="en-US" dirty="0"/>
              <a:t>Summative</a:t>
            </a:r>
          </a:p>
          <a:p>
            <a:pPr lvl="1"/>
            <a:r>
              <a:rPr lang="en-US" dirty="0"/>
              <a:t>Process</a:t>
            </a:r>
          </a:p>
          <a:p>
            <a:pPr lvl="1"/>
            <a:r>
              <a:rPr lang="en-US" dirty="0"/>
              <a:t>Outcomes</a:t>
            </a:r>
          </a:p>
          <a:p>
            <a:pPr lvl="1"/>
            <a:r>
              <a:rPr lang="en-US" dirty="0"/>
              <a:t>Impact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8723C27-4F33-498F-800C-1B666B399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>
                <a:hlinkClick r:id="rId4"/>
              </a:rPr>
              <a:t>http://thepeakperformancecenter.com/business/learning/business-training/types-of-evaluations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4AD959D-DDDB-4A01-ABFB-F969172A9CD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6241256" y="1905000"/>
            <a:ext cx="3819525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72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 legal requirements associated with preparing reports on learners</a:t>
            </a:r>
          </a:p>
          <a:p>
            <a:pPr lvl="1"/>
            <a:r>
              <a:rPr lang="en-US" dirty="0"/>
              <a:t>Family Educational Rights and Privacy Act (FERPA)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8723C27-4F33-498F-800C-1B666B399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39F2C76-9E32-4879-A03B-10026F47D4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2" y="1927628"/>
            <a:ext cx="4419600" cy="2828971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D82639-EB54-404F-BCF0-D0E35203E3FD}"/>
              </a:ext>
            </a:extLst>
          </p:cNvPr>
          <p:cNvSpPr txBox="1"/>
          <p:nvPr/>
        </p:nvSpPr>
        <p:spPr>
          <a:xfrm>
            <a:off x="6246812" y="4756599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groundreport.com/5-excellent-tips-on-writing-a-quality-research-paper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/3.0/"/>
              </a:rPr>
              <a:t>CC BY-NC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50303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 organizational requirements for end-of-course reports</a:t>
            </a:r>
          </a:p>
          <a:p>
            <a:pPr lvl="1"/>
            <a:r>
              <a:rPr lang="en-US" dirty="0"/>
              <a:t>Who?</a:t>
            </a:r>
          </a:p>
          <a:p>
            <a:pPr lvl="1"/>
            <a:r>
              <a:rPr lang="en-US" dirty="0"/>
              <a:t>What?</a:t>
            </a:r>
          </a:p>
          <a:p>
            <a:pPr lvl="1"/>
            <a:r>
              <a:rPr lang="en-US" dirty="0"/>
              <a:t>Where?</a:t>
            </a:r>
          </a:p>
          <a:p>
            <a:pPr lvl="1"/>
            <a:r>
              <a:rPr lang="en-US" dirty="0"/>
              <a:t>Why?</a:t>
            </a:r>
          </a:p>
          <a:p>
            <a:pPr lvl="1"/>
            <a:r>
              <a:rPr lang="en-US" dirty="0"/>
              <a:t>When?</a:t>
            </a:r>
          </a:p>
          <a:p>
            <a:pPr lvl="1"/>
            <a:r>
              <a:rPr lang="en-US" dirty="0"/>
              <a:t>How?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8723C27-4F33-498F-800C-1B666B399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EDBCD4D-9B3F-4E0E-A73D-8FDA5B587C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841171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C6986B-7EF6-4263-8031-A65AC17F27B5}"/>
              </a:ext>
            </a:extLst>
          </p:cNvPr>
          <p:cNvSpPr txBox="1"/>
          <p:nvPr/>
        </p:nvSpPr>
        <p:spPr>
          <a:xfrm>
            <a:off x="6246814" y="474617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livemag.co.za/youth-culture-in-south-africa/studio-visit-senior-lecture-at-soul-candi-dj-blanka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28816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 required record-keeping of individual learner</a:t>
            </a:r>
          </a:p>
          <a:p>
            <a:pPr lvl="1"/>
            <a:r>
              <a:rPr lang="en-US" dirty="0"/>
              <a:t>Attendance</a:t>
            </a:r>
          </a:p>
          <a:p>
            <a:pPr lvl="1"/>
            <a:r>
              <a:rPr lang="en-US" dirty="0"/>
              <a:t>Activity</a:t>
            </a:r>
          </a:p>
          <a:p>
            <a:pPr lvl="1"/>
            <a:r>
              <a:rPr lang="en-US" dirty="0"/>
              <a:t>Performance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8723C27-4F33-498F-800C-1B666B399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6ADB54F-745D-4ADF-9232-6FE7CE7085A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3281499" cy="4021181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860CB6-A6B7-4C0A-B4BC-E6BDA5466262}"/>
              </a:ext>
            </a:extLst>
          </p:cNvPr>
          <p:cNvSpPr txBox="1"/>
          <p:nvPr/>
        </p:nvSpPr>
        <p:spPr>
          <a:xfrm>
            <a:off x="6246814" y="5923950"/>
            <a:ext cx="32814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5" tooltip="https://hipncreative.wordpress.com/2011/06/"/>
              </a:rPr>
              <a:t>This Photo</a:t>
            </a:r>
            <a:r>
              <a:rPr lang="en-US" sz="900" dirty="0"/>
              <a:t> by Unknown Author is licensed under </a:t>
            </a:r>
            <a:r>
              <a:rPr lang="en-US" sz="900" dirty="0">
                <a:hlinkClick r:id="rId6" tooltip="https://creativecommons.org/licenses/by-nc-sa/3.0/"/>
              </a:rPr>
              <a:t>CC BY-SA-NC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1239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evaluate the success of the course design</a:t>
            </a:r>
          </a:p>
          <a:p>
            <a:pPr lvl="1"/>
            <a:r>
              <a:rPr lang="en-US" dirty="0"/>
              <a:t>Including modifications made during delivery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F3B50EB5-D356-43F7-97AF-98595D4955A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5225" y="1905000"/>
            <a:ext cx="4419600" cy="331921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4B7C429-0CCE-4D91-8268-75C2CC69CB90}"/>
              </a:ext>
            </a:extLst>
          </p:cNvPr>
          <p:cNvSpPr txBox="1"/>
          <p:nvPr/>
        </p:nvSpPr>
        <p:spPr>
          <a:xfrm>
            <a:off x="6245225" y="522421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uminntilt.com/tag/sticky-teaching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36495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critique one’s own preparation for and delivery of a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8673578-A5BF-4CB6-B56D-4235F40C817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8539" y="1914939"/>
            <a:ext cx="4419600" cy="2117615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946071B-437B-4D2F-9F47-C3E850C9C89D}"/>
              </a:ext>
            </a:extLst>
          </p:cNvPr>
          <p:cNvSpPr txBox="1"/>
          <p:nvPr/>
        </p:nvSpPr>
        <p:spPr>
          <a:xfrm>
            <a:off x="6248539" y="4032554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kasaraditya.blogspot.com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d/3.0/"/>
              </a:rPr>
              <a:t>CC BY-ND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4171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evaluate impact of external influences on the training event</a:t>
            </a:r>
          </a:p>
          <a:p>
            <a:pPr lvl="1"/>
            <a:r>
              <a:rPr lang="en-US" dirty="0"/>
              <a:t>What are some external influences?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09A386F-78EF-4BAA-A309-4B0AF2984C0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941796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DA0BC60-5CF7-44C5-ADA4-74A9ACE2E222}"/>
              </a:ext>
            </a:extLst>
          </p:cNvPr>
          <p:cNvSpPr txBox="1"/>
          <p:nvPr/>
        </p:nvSpPr>
        <p:spPr>
          <a:xfrm>
            <a:off x="6246814" y="4846796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krampfadern.blogspot.de/2010/12/therapie-der-varikosis-allgemeines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44544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evaluate the effectiveness of the training to meet the learning objectives</a:t>
            </a:r>
          </a:p>
          <a:p>
            <a:pPr lvl="1"/>
            <a:r>
              <a:rPr lang="en-US" dirty="0"/>
              <a:t>Who?</a:t>
            </a:r>
          </a:p>
          <a:p>
            <a:pPr lvl="1"/>
            <a:r>
              <a:rPr lang="en-US" dirty="0"/>
              <a:t>What?</a:t>
            </a:r>
          </a:p>
          <a:p>
            <a:pPr lvl="1"/>
            <a:r>
              <a:rPr lang="en-US" dirty="0"/>
              <a:t>Where?</a:t>
            </a:r>
          </a:p>
          <a:p>
            <a:pPr lvl="1"/>
            <a:r>
              <a:rPr lang="en-US" dirty="0"/>
              <a:t>Why?</a:t>
            </a:r>
          </a:p>
          <a:p>
            <a:pPr lvl="1"/>
            <a:r>
              <a:rPr lang="en-US" dirty="0"/>
              <a:t>When?</a:t>
            </a:r>
          </a:p>
          <a:p>
            <a:pPr lvl="1"/>
            <a:r>
              <a:rPr lang="en-US" dirty="0"/>
              <a:t>How?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09529A8-E15B-4432-8373-49B0119EFD6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2" y="1905000"/>
            <a:ext cx="4419600" cy="235487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D6F483-3933-4B1E-87B4-3F9D225354CF}"/>
              </a:ext>
            </a:extLst>
          </p:cNvPr>
          <p:cNvSpPr txBox="1"/>
          <p:nvPr/>
        </p:nvSpPr>
        <p:spPr>
          <a:xfrm>
            <a:off x="6246812" y="425987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teachingwithtech.lss.wisc.edu/m3w2.htm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734201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use evaluation results to adjust and improve one’s own performance in next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F271D91-F059-4451-AE84-3A6A12543BB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5225" y="1905000"/>
            <a:ext cx="4419600" cy="33147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003BF3B-4889-4321-9E54-C8466796865F}"/>
              </a:ext>
            </a:extLst>
          </p:cNvPr>
          <p:cNvSpPr txBox="1"/>
          <p:nvPr/>
        </p:nvSpPr>
        <p:spPr>
          <a:xfrm>
            <a:off x="6245225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people-equation.com/self-improvement-are-you-progressing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25491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prepare a report documenting end-of-course information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E89C6547-76BA-45FA-A712-45C589E936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323013" y="1905000"/>
            <a:ext cx="4267200" cy="426720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9921EC1-AABB-48D2-9AFB-5F704966E6D4}"/>
              </a:ext>
            </a:extLst>
          </p:cNvPr>
          <p:cNvSpPr txBox="1"/>
          <p:nvPr/>
        </p:nvSpPr>
        <p:spPr>
          <a:xfrm>
            <a:off x="6323013" y="6172200"/>
            <a:ext cx="426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fatimamartinez.es/tag/estudios-redes-sociales-2014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369165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Schedule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B158971-FFAF-40AA-B3A7-C8679DF3D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888803"/>
              </p:ext>
            </p:extLst>
          </p:nvPr>
        </p:nvGraphicFramePr>
        <p:xfrm>
          <a:off x="1522413" y="1905000"/>
          <a:ext cx="8000239" cy="40792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1173">
                  <a:extLst>
                    <a:ext uri="{9D8B030D-6E8A-4147-A177-3AD203B41FA5}">
                      <a16:colId xmlns:a16="http://schemas.microsoft.com/office/drawing/2014/main" val="4248351655"/>
                    </a:ext>
                  </a:extLst>
                </a:gridCol>
                <a:gridCol w="651193">
                  <a:extLst>
                    <a:ext uri="{9D8B030D-6E8A-4147-A177-3AD203B41FA5}">
                      <a16:colId xmlns:a16="http://schemas.microsoft.com/office/drawing/2014/main" val="343842750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790834910"/>
                    </a:ext>
                  </a:extLst>
                </a:gridCol>
                <a:gridCol w="4818380">
                  <a:extLst>
                    <a:ext uri="{9D8B030D-6E8A-4147-A177-3AD203B41FA5}">
                      <a16:colId xmlns:a16="http://schemas.microsoft.com/office/drawing/2014/main" val="676968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Day/week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Chapter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9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I,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1, 2,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94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Tuesday/1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3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Wednesday/1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085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Thursday/1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702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Friday/1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9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089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Tuesday/2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510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Wednesday/2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30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Thursday/2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258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 Evaluate the Training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868751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1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</a:t>
            </a:r>
          </a:p>
          <a:p>
            <a:pPr lvl="1"/>
            <a:r>
              <a:rPr lang="en-US" dirty="0"/>
              <a:t>Report recommended revisions to existing materials</a:t>
            </a:r>
          </a:p>
          <a:p>
            <a:pPr lvl="1"/>
            <a:r>
              <a:rPr lang="en-US" dirty="0"/>
              <a:t>Report recommended changes to existing materials</a:t>
            </a:r>
          </a:p>
          <a:p>
            <a:pPr lvl="1"/>
            <a:r>
              <a:rPr lang="en-US" dirty="0"/>
              <a:t>Report suggestions for new programs and activities</a:t>
            </a:r>
          </a:p>
          <a:p>
            <a:pPr marL="0" indent="0" algn="r">
              <a:buNone/>
            </a:pPr>
            <a:r>
              <a:rPr lang="en-US" dirty="0"/>
              <a:t>…as appropriate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9BA006A-DCFE-41C5-987C-B613F030EA3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3248025" cy="1409700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19FAD7-076E-4CE7-9C6E-3A2244C07AE8}"/>
              </a:ext>
            </a:extLst>
          </p:cNvPr>
          <p:cNvSpPr txBox="1"/>
          <p:nvPr/>
        </p:nvSpPr>
        <p:spPr>
          <a:xfrm>
            <a:off x="6246814" y="3314700"/>
            <a:ext cx="32480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edm310.blogspot.ru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260892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report information about</a:t>
            </a:r>
          </a:p>
          <a:p>
            <a:pPr lvl="1"/>
            <a:r>
              <a:rPr lang="en-US" dirty="0"/>
              <a:t>Learning environments</a:t>
            </a:r>
          </a:p>
          <a:p>
            <a:pPr lvl="1"/>
            <a:r>
              <a:rPr lang="en-US" dirty="0"/>
              <a:t>Physical environments</a:t>
            </a:r>
          </a:p>
          <a:p>
            <a:pPr lvl="1"/>
            <a:r>
              <a:rPr lang="en-US" dirty="0"/>
              <a:t>Virtual environments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689ECA42-B929-4076-8F63-DED6724E1D5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018" y="1905000"/>
            <a:ext cx="3810000" cy="3810000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9F2534C-3C51-42E6-848F-018756B3A016}"/>
              </a:ext>
            </a:extLst>
          </p:cNvPr>
          <p:cNvSpPr txBox="1"/>
          <p:nvPr/>
        </p:nvSpPr>
        <p:spPr>
          <a:xfrm>
            <a:off x="6246018" y="5715000"/>
            <a:ext cx="381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alabamaschoolconnection.org/2014/02/18/cyber-and-virtual-schools-bills-in-the-pipeline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73502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Submit reports to customers in accordance with</a:t>
            </a:r>
          </a:p>
          <a:p>
            <a:pPr lvl="1"/>
            <a:r>
              <a:rPr lang="en-US" dirty="0"/>
              <a:t>Contractual agreements</a:t>
            </a:r>
          </a:p>
          <a:p>
            <a:pPr lvl="1"/>
            <a:r>
              <a:rPr lang="en-US" dirty="0"/>
              <a:t>Requests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4FEF280B-3CD9-4842-BF0D-997A3B173F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486025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26561F-54B9-4901-8EDF-11827C42060C}"/>
              </a:ext>
            </a:extLst>
          </p:cNvPr>
          <p:cNvSpPr txBox="1"/>
          <p:nvPr/>
        </p:nvSpPr>
        <p:spPr>
          <a:xfrm>
            <a:off x="6246814" y="4391025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melvinbray.com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d/3.0/"/>
              </a:rPr>
              <a:t>CC BY-ND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55586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of:</a:t>
            </a:r>
          </a:p>
          <a:p>
            <a:pPr lvl="1"/>
            <a:r>
              <a:rPr lang="en-US" dirty="0"/>
              <a:t>Methods to evaluate delivery of training</a:t>
            </a:r>
          </a:p>
          <a:p>
            <a:pPr lvl="1"/>
            <a:r>
              <a:rPr lang="en-US" dirty="0"/>
              <a:t>Types and levels of evaluation</a:t>
            </a:r>
          </a:p>
          <a:p>
            <a:pPr lvl="1"/>
            <a:r>
              <a:rPr lang="en-US" dirty="0"/>
              <a:t>Legal requirements associated with preparing reports on learners</a:t>
            </a:r>
          </a:p>
          <a:p>
            <a:pPr lvl="1"/>
            <a:r>
              <a:rPr lang="en-US" dirty="0"/>
              <a:t>Organizational requirements for end-of-course reports</a:t>
            </a:r>
          </a:p>
          <a:p>
            <a:pPr lvl="1"/>
            <a:r>
              <a:rPr lang="en-US" dirty="0"/>
              <a:t>Required record-keeping of individual learner attendance, activity and performance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7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Evaluate the success of the course design, including modifications made during delivery</a:t>
            </a:r>
          </a:p>
          <a:p>
            <a:pPr lvl="1"/>
            <a:r>
              <a:rPr lang="en-US" dirty="0"/>
              <a:t>Critique one’s own preparation for and delivery of a training event</a:t>
            </a:r>
          </a:p>
          <a:p>
            <a:pPr lvl="1"/>
            <a:r>
              <a:rPr lang="en-US" dirty="0"/>
              <a:t>Evaluate impact of external influences on the training event</a:t>
            </a:r>
          </a:p>
          <a:p>
            <a:pPr lvl="1"/>
            <a:r>
              <a:rPr lang="en-US" dirty="0"/>
              <a:t>Evaluate the effectiveness of the training to meet the learning objectives</a:t>
            </a:r>
          </a:p>
          <a:p>
            <a:pPr lvl="1"/>
            <a:r>
              <a:rPr lang="en-US" dirty="0"/>
              <a:t>Use evaluation results to adjust and improve one’s own performance in next training event</a:t>
            </a:r>
          </a:p>
          <a:p>
            <a:pPr lvl="1"/>
            <a:r>
              <a:rPr lang="en-US" dirty="0"/>
              <a:t>Prepare a report documenting end-of-course information</a:t>
            </a:r>
          </a:p>
          <a:p>
            <a:pPr lvl="1"/>
            <a:r>
              <a:rPr lang="en-US" dirty="0"/>
              <a:t>Report recommended revisions and changes to existing materials and suggestions for new programs and activities, as appropriate</a:t>
            </a:r>
          </a:p>
          <a:p>
            <a:pPr lvl="1"/>
            <a:r>
              <a:rPr lang="en-US" dirty="0"/>
              <a:t>Report information about learning, physical and virtual environments</a:t>
            </a:r>
          </a:p>
          <a:p>
            <a:pPr lvl="1"/>
            <a:r>
              <a:rPr lang="en-US" dirty="0"/>
              <a:t>Submit reports to customers in accordance with contractual agreements or requests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97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D96370-EB5D-4D1D-954A-A22B54571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5C1F35-E496-4EA2-82DA-BC62B6C2EB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556" b="10000"/>
          <a:stretch/>
        </p:blipFill>
        <p:spPr>
          <a:xfrm>
            <a:off x="6094412" y="876300"/>
            <a:ext cx="3807619" cy="5105400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DDF2EC6B-B2CC-4253-9BC5-46FF2BBE975E}"/>
              </a:ext>
            </a:extLst>
          </p:cNvPr>
          <p:cNvSpPr/>
          <p:nvPr/>
        </p:nvSpPr>
        <p:spPr>
          <a:xfrm>
            <a:off x="5027612" y="1066800"/>
            <a:ext cx="1905000" cy="762000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Mr. Schrödinger</a:t>
            </a: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F5224AB8-9738-4BA7-B968-8142554F7950}"/>
              </a:ext>
            </a:extLst>
          </p:cNvPr>
          <p:cNvSpPr/>
          <p:nvPr/>
        </p:nvSpPr>
        <p:spPr>
          <a:xfrm>
            <a:off x="5256212" y="2019300"/>
            <a:ext cx="914400" cy="762000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K.C.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07316E60-8ADC-4B7B-8B50-8C3863C1B23E}"/>
              </a:ext>
            </a:extLst>
          </p:cNvPr>
          <p:cNvSpPr/>
          <p:nvPr/>
        </p:nvSpPr>
        <p:spPr>
          <a:xfrm>
            <a:off x="4037012" y="3619500"/>
            <a:ext cx="1905000" cy="762000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Butterfinger</a:t>
            </a:r>
          </a:p>
        </p:txBody>
      </p:sp>
    </p:spTree>
    <p:extLst>
      <p:ext uri="{BB962C8B-B14F-4D97-AF65-F5344CB8AC3E}">
        <p14:creationId xmlns:p14="http://schemas.microsoft.com/office/powerpoint/2010/main" val="296696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Assignment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95CADA-1BE4-4699-84B1-6D8A34B4F9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522413" y="2579298"/>
            <a:ext cx="4419600" cy="2918603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DD491-49A7-42DB-8667-63515F814B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Study!</a:t>
            </a:r>
          </a:p>
          <a:p>
            <a:r>
              <a:rPr lang="en-US" sz="2800" dirty="0"/>
              <a:t>Study!!</a:t>
            </a:r>
          </a:p>
          <a:p>
            <a:r>
              <a:rPr lang="en-US" sz="2800" dirty="0"/>
              <a:t>Study!!!</a:t>
            </a: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A95C6-3D4E-43CA-A658-204EA03369D0}"/>
              </a:ext>
            </a:extLst>
          </p:cNvPr>
          <p:cNvSpPr txBox="1"/>
          <p:nvPr/>
        </p:nvSpPr>
        <p:spPr>
          <a:xfrm>
            <a:off x="1522413" y="549790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madhawaweblog.blogspot.com/2015/09/book-fair-2015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9944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important links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CompTIA CTT+ website</a:t>
            </a:r>
          </a:p>
          <a:p>
            <a:pPr lvl="1"/>
            <a:r>
              <a:rPr lang="en-US" dirty="0">
                <a:hlinkClick r:id="rId2"/>
              </a:rPr>
              <a:t>https://certification.comptia.org/certifications/ctt</a:t>
            </a:r>
            <a:endParaRPr lang="en-US" dirty="0"/>
          </a:p>
          <a:p>
            <a:r>
              <a:rPr lang="en-US" dirty="0"/>
              <a:t>CompTIA CTT+ TK0-201 exam objectives</a:t>
            </a:r>
          </a:p>
          <a:p>
            <a:pPr lvl="1"/>
            <a:r>
              <a:rPr lang="en-US" dirty="0">
                <a:hlinkClick r:id="rId3"/>
              </a:rPr>
              <a:t>https://certification.comptia.org/docs/default-source/exam-objectives/cttplus_objectives.pdf</a:t>
            </a:r>
            <a:endParaRPr lang="en-US" dirty="0"/>
          </a:p>
          <a:p>
            <a:r>
              <a:rPr lang="en-US" dirty="0"/>
              <a:t>CompTIA CTT+ Program Overview</a:t>
            </a:r>
          </a:p>
          <a:p>
            <a:pPr lvl="1"/>
            <a:r>
              <a:rPr lang="en-US" dirty="0">
                <a:hlinkClick r:id="rId4"/>
              </a:rPr>
              <a:t>https://certification.comptia.org/docs/default-source/downloadablefiles/01981-product-pages-ctt-page-table-online.pdf</a:t>
            </a:r>
            <a:endParaRPr lang="en-US" dirty="0"/>
          </a:p>
          <a:p>
            <a:r>
              <a:rPr lang="en-US" dirty="0"/>
              <a:t>How to Prepare</a:t>
            </a:r>
          </a:p>
          <a:p>
            <a:pPr lvl="1"/>
            <a:r>
              <a:rPr lang="en-US" dirty="0"/>
              <a:t>CompTIA CTT+ Classroom Trainer</a:t>
            </a:r>
          </a:p>
          <a:p>
            <a:pPr lvl="2"/>
            <a:r>
              <a:rPr lang="en-US" dirty="0">
                <a:hlinkClick r:id="rId5"/>
              </a:rPr>
              <a:t>https://certification.comptia.org/docs/default-source/downloadablefiles/01981-ctt-classroom-trainer-howtoprepare-2015-online.pdf</a:t>
            </a:r>
            <a:endParaRPr lang="en-US" dirty="0"/>
          </a:p>
          <a:p>
            <a:pPr lvl="1"/>
            <a:r>
              <a:rPr lang="en-US" dirty="0"/>
              <a:t>CompTIA CTT+ Virtual Classroom Trainer</a:t>
            </a:r>
          </a:p>
          <a:p>
            <a:pPr lvl="2"/>
            <a:r>
              <a:rPr lang="en-US" dirty="0">
                <a:hlinkClick r:id="rId6"/>
              </a:rPr>
              <a:t>https://certification.comptia.org/docs/default-source/downloadablefiles/01981-virtual-ctt-classroom-trainer-howtoprepare-2015-online.pdf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91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5.0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5.0 Evaluate the Training Event</a:t>
            </a:r>
          </a:p>
          <a:p>
            <a:pPr lvl="1"/>
            <a:r>
              <a:rPr lang="en-US" dirty="0"/>
              <a:t>5A Evaluate learner performance throughout the training event</a:t>
            </a:r>
          </a:p>
          <a:p>
            <a:pPr lvl="1"/>
            <a:r>
              <a:rPr lang="en-US" dirty="0"/>
              <a:t>5B Evaluate trainer performance and delivery of course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0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Evaluate learner performance throughout the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255DDC53-A614-467C-B7E5-B91DEE3860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3314700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8E4FAA4-DA19-47B0-A6EC-775F16F818FB}"/>
              </a:ext>
            </a:extLst>
          </p:cNvPr>
          <p:cNvSpPr txBox="1"/>
          <p:nvPr/>
        </p:nvSpPr>
        <p:spPr>
          <a:xfrm>
            <a:off x="6246814" y="521970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coffeeandesign.wordpress.com/2014/04/17/labels-do-matter-could-we-use-the-human-performance-technology-model-statements-for-evaluating-instructional-designer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2684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methods of assessing learner achievement of learning objectives</a:t>
            </a:r>
          </a:p>
          <a:p>
            <a:pPr lvl="1"/>
            <a:r>
              <a:rPr lang="en-US" dirty="0"/>
              <a:t>Practical or written exercises</a:t>
            </a:r>
          </a:p>
          <a:p>
            <a:pPr lvl="1"/>
            <a:r>
              <a:rPr lang="en-US" dirty="0"/>
              <a:t>Quizzes</a:t>
            </a:r>
          </a:p>
          <a:p>
            <a:pPr lvl="1"/>
            <a:r>
              <a:rPr lang="en-US" dirty="0"/>
              <a:t>Exams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81D77A-1208-4382-8ADA-04B68312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23" name="Content Placeholder 22">
            <a:extLst>
              <a:ext uri="{FF2B5EF4-FFF2-40B4-BE49-F238E27FC236}">
                <a16:creationId xmlns:a16="http://schemas.microsoft.com/office/drawing/2014/main" id="{D4101349-CB1B-4B9F-9B05-DFF9BEFA00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945249"/>
          </a:xfr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A4309B5-868C-4081-A1E5-15DE2D9CEC42}"/>
              </a:ext>
            </a:extLst>
          </p:cNvPr>
          <p:cNvSpPr txBox="1"/>
          <p:nvPr/>
        </p:nvSpPr>
        <p:spPr>
          <a:xfrm>
            <a:off x="6246814" y="4850249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sergerente.net/test-gerenciales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10414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need for multiple observations and evaluations of each learner</a:t>
            </a:r>
          </a:p>
          <a:p>
            <a:pPr lvl="1"/>
            <a:r>
              <a:rPr lang="en-US" dirty="0"/>
              <a:t>Why?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81D77A-1208-4382-8ADA-04B68312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1DD0B13-8662-4CDC-B9F5-D9063BD1AD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35629"/>
            <a:ext cx="4419600" cy="3747322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EAFCA4A-BF90-4FA6-904A-5A0647135F42}"/>
              </a:ext>
            </a:extLst>
          </p:cNvPr>
          <p:cNvSpPr txBox="1"/>
          <p:nvPr/>
        </p:nvSpPr>
        <p:spPr>
          <a:xfrm>
            <a:off x="6246814" y="568295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pablodelarosa.blogspot.com.e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74533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need for uniform evaluation standards for all learners</a:t>
            </a:r>
          </a:p>
          <a:p>
            <a:pPr lvl="1"/>
            <a:r>
              <a:rPr lang="en-US" dirty="0"/>
              <a:t>Define:  “uniform standards”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81D77A-1208-4382-8ADA-04B68312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F8DE372-D943-4EA7-839C-F33BB529E60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2" y="1905000"/>
            <a:ext cx="4419600" cy="2016944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DC924F8-309C-4A8F-8F43-54152682A7C9}"/>
              </a:ext>
            </a:extLst>
          </p:cNvPr>
          <p:cNvSpPr txBox="1"/>
          <p:nvPr/>
        </p:nvSpPr>
        <p:spPr>
          <a:xfrm>
            <a:off x="6246812" y="3921944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snazlan.wordpress.com/2016/12/09/topic-0020-assessment-vs-evaluation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0325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Evaluate the Training Event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assessment techniques that include both</a:t>
            </a:r>
          </a:p>
          <a:p>
            <a:pPr lvl="1"/>
            <a:r>
              <a:rPr lang="en-US" dirty="0"/>
              <a:t>Formative evaluation</a:t>
            </a:r>
          </a:p>
          <a:p>
            <a:pPr marL="301752" lvl="1" indent="0" algn="ctr">
              <a:buNone/>
            </a:pPr>
            <a:r>
              <a:rPr lang="en-US" i="1" dirty="0"/>
              <a:t>and</a:t>
            </a:r>
          </a:p>
          <a:p>
            <a:pPr lvl="1"/>
            <a:r>
              <a:rPr lang="en-US" dirty="0"/>
              <a:t>Summative evaluation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81D77A-1208-4382-8ADA-04B68312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B4141EDC-85F7-4129-901A-F879019706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13272"/>
            <a:ext cx="4419600" cy="2671402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724F54D-03D8-4411-8CB3-1FCC30738CD0}"/>
              </a:ext>
            </a:extLst>
          </p:cNvPr>
          <p:cNvSpPr txBox="1"/>
          <p:nvPr/>
        </p:nvSpPr>
        <p:spPr>
          <a:xfrm>
            <a:off x="6246814" y="4584674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justintarte.com/2013/02/assessing-for-learning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63398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mpTIA CTT+ Certified Technical Trainer Exam TK0-201&amp;quot;&quot;/&gt;&lt;property id=&quot;20307&quot; value=&quot;256&quot;/&gt;&lt;/object&gt;&lt;object type=&quot;3&quot; unique_id=&quot;10250&quot;&gt;&lt;property id=&quot;20148&quot; value=&quot;5&quot;/&gt;&lt;property id=&quot;20300&quot; value=&quot;Slide 2 - &amp;quot;What are we going to cover?&amp;quot;&quot;/&gt;&lt;property id=&quot;20307&quot; value=&quot;271&quot;/&gt;&lt;/object&gt;&lt;object type=&quot;3&quot; unique_id=&quot;10253&quot;&gt;&lt;property id=&quot;20148&quot; value=&quot;5&quot;/&gt;&lt;property id=&quot;20300&quot; value=&quot;Slide 3 - &amp;quot;Course Schedule&amp;quot;&quot;/&gt;&lt;property id=&quot;20307&quot; value=&quot;274&quot;/&gt;&lt;/object&gt;&lt;object type=&quot;3&quot; unique_id=&quot;10722&quot;&gt;&lt;property id=&quot;20148&quot; value=&quot;5&quot;/&gt;&lt;property id=&quot;20300&quot; value=&quot;Slide 4 - &amp;quot;Domain 5.0&amp;quot;&quot;/&gt;&lt;property id=&quot;20307&quot; value=&quot;275&quot;/&gt;&lt;/object&gt;&lt;object type=&quot;3&quot; unique_id=&quot;10728&quot;&gt;&lt;property id=&quot;20148&quot; value=&quot;5&quot;/&gt;&lt;property id=&quot;20300&quot; value=&quot;Slide 5 - &amp;quot;Evaluate the Training Event&amp;quot;&quot;/&gt;&lt;property id=&quot;20307&quot; value=&quot;281&quot;/&gt;&lt;/object&gt;&lt;object type=&quot;3&quot; unique_id=&quot;10742&quot;&gt;&lt;property id=&quot;20148&quot; value=&quot;5&quot;/&gt;&lt;property id=&quot;20300&quot; value=&quot;Slide 16 - &amp;quot;What have we learned so far?&amp;quot;&quot;/&gt;&lt;property id=&quot;20307&quot; value=&quot;296&quot;/&gt;&lt;/object&gt;&lt;object type=&quot;3&quot; unique_id=&quot;10743&quot;&gt;&lt;property id=&quot;20148&quot; value=&quot;5&quot;/&gt;&lt;property id=&quot;20300&quot; value=&quot;Slide 17 - &amp;quot;What have we learned so far?&amp;quot;&quot;/&gt;&lt;property id=&quot;20307&quot; value=&quot;297&quot;/&gt;&lt;/object&gt;&lt;object type=&quot;3&quot; unique_id=&quot;10744&quot;&gt;&lt;property id=&quot;20148&quot; value=&quot;5&quot;/&gt;&lt;property id=&quot;20300&quot; value=&quot;Slide 36 - &amp;quot;Reading Assignment&amp;quot;&quot;/&gt;&lt;property id=&quot;20307&quot; value=&quot;298&quot;/&gt;&lt;/object&gt;&lt;object type=&quot;3&quot; unique_id=&quot;11354&quot;&gt;&lt;property id=&quot;20148&quot; value=&quot;5&quot;/&gt;&lt;property id=&quot;20300&quot; value=&quot;Slide 37 - &amp;quot;Very important links&amp;quot;&quot;/&gt;&lt;property id=&quot;20307&quot; value=&quot;299&quot;/&gt;&lt;/object&gt;&lt;object type=&quot;3&quot; unique_id=&quot;14112&quot;&gt;&lt;property id=&quot;20148&quot; value=&quot;5&quot;/&gt;&lt;property id=&quot;20300&quot; value=&quot;Slide 11 - &amp;quot;Evaluate the Training Event&amp;quot;&quot;/&gt;&lt;property id=&quot;20307&quot; value=&quot;378&quot;/&gt;&lt;/object&gt;&lt;object type=&quot;3&quot; unique_id=&quot;14616&quot;&gt;&lt;property id=&quot;20148&quot; value=&quot;5&quot;/&gt;&lt;property id=&quot;20300&quot; value=&quot;Slide 6 - &amp;quot;Evaluate the Training Event&amp;quot;&quot;/&gt;&lt;property id=&quot;20307&quot; value=&quot;379&quot;/&gt;&lt;/object&gt;&lt;object type=&quot;3&quot; unique_id=&quot;15114&quot;&gt;&lt;property id=&quot;20148&quot; value=&quot;5&quot;/&gt;&lt;property id=&quot;20300&quot; value=&quot;Slide 7 - &amp;quot;Evaluate the Training Event&amp;quot;&quot;/&gt;&lt;property id=&quot;20307&quot; value=&quot;385&quot;/&gt;&lt;/object&gt;&lt;object type=&quot;3&quot; unique_id=&quot;15116&quot;&gt;&lt;property id=&quot;20148&quot; value=&quot;5&quot;/&gt;&lt;property id=&quot;20300&quot; value=&quot;Slide 9 - &amp;quot;Evaluate the Training Event&amp;quot;&quot;/&gt;&lt;property id=&quot;20307&quot; value=&quot;387&quot;/&gt;&lt;/object&gt;&lt;object type=&quot;3&quot; unique_id=&quot;15118&quot;&gt;&lt;property id=&quot;20148&quot; value=&quot;5&quot;/&gt;&lt;property id=&quot;20300&quot; value=&quot;Slide 18 - &amp;quot;Evaluate the Training Event&amp;quot;&quot;/&gt;&lt;property id=&quot;20307&quot; value=&quot;380&quot;/&gt;&lt;/object&gt;&lt;object type=&quot;3&quot; unique_id=&quot;15119&quot;&gt;&lt;property id=&quot;20148&quot; value=&quot;5&quot;/&gt;&lt;property id=&quot;20300&quot; value=&quot;Slide 19 - &amp;quot;Evaluate the Training Event&amp;quot;&quot;/&gt;&lt;property id=&quot;20307&quot; value=&quot;381&quot;/&gt;&lt;/object&gt;&lt;object type=&quot;3&quot; unique_id=&quot;15121&quot;&gt;&lt;property id=&quot;20148&quot; value=&quot;5&quot;/&gt;&lt;property id=&quot;20300&quot; value=&quot;Slide 24 - &amp;quot;Evaluate the Training Event&amp;quot;&quot;/&gt;&lt;property id=&quot;20307&quot; value=&quot;382&quot;/&gt;&lt;/object&gt;&lt;object type=&quot;3&quot; unique_id=&quot;15124&quot;&gt;&lt;property id=&quot;20148&quot; value=&quot;5&quot;/&gt;&lt;property id=&quot;20300&quot; value=&quot;Slide 33 - &amp;quot;What have we learned so far?&amp;quot;&quot;/&gt;&lt;property id=&quot;20307&quot; value=&quot;383&quot;/&gt;&lt;/object&gt;&lt;object type=&quot;3&quot; unique_id=&quot;15125&quot;&gt;&lt;property id=&quot;20148&quot; value=&quot;5&quot;/&gt;&lt;property id=&quot;20300&quot; value=&quot;Slide 34 - &amp;quot;What have we learned so far?&amp;quot;&quot;/&gt;&lt;property id=&quot;20307&quot; value=&quot;384&quot;/&gt;&lt;/object&gt;&lt;object type=&quot;3&quot; unique_id=&quot;15126&quot;&gt;&lt;property id=&quot;20148&quot; value=&quot;5&quot;/&gt;&lt;property id=&quot;20300&quot; value=&quot;Slide 8 - &amp;quot;Evaluate the Training Event&amp;quot;&quot;/&gt;&lt;property id=&quot;20307&quot; value=&quot;386&quot;/&gt;&lt;/object&gt;&lt;object type=&quot;3&quot; unique_id=&quot;15127&quot;&gt;&lt;property id=&quot;20148&quot; value=&quot;5&quot;/&gt;&lt;property id=&quot;20300&quot; value=&quot;Slide 10 - &amp;quot;Evaluate the Training Event&amp;quot;&quot;/&gt;&lt;property id=&quot;20307&quot; value=&quot;388&quot;/&gt;&lt;/object&gt;&lt;object type=&quot;3&quot; unique_id=&quot;15128&quot;&gt;&lt;property id=&quot;20148&quot; value=&quot;5&quot;/&gt;&lt;property id=&quot;20300&quot; value=&quot;Slide 12 - &amp;quot;Evaluate the Training Event&amp;quot;&quot;/&gt;&lt;property id=&quot;20307&quot; value=&quot;389&quot;/&gt;&lt;/object&gt;&lt;object type=&quot;3&quot; unique_id=&quot;15129&quot;&gt;&lt;property id=&quot;20148&quot; value=&quot;5&quot;/&gt;&lt;property id=&quot;20300&quot; value=&quot;Slide 13 - &amp;quot;Evaluate the Training Event&amp;quot;&quot;/&gt;&lt;property id=&quot;20307&quot; value=&quot;390&quot;/&gt;&lt;/object&gt;&lt;object type=&quot;3&quot; unique_id=&quot;15130&quot;&gt;&lt;property id=&quot;20148&quot; value=&quot;5&quot;/&gt;&lt;property id=&quot;20300&quot; value=&quot;Slide 14 - &amp;quot;Evaluate the Training Event&amp;quot;&quot;/&gt;&lt;property id=&quot;20307&quot; value=&quot;391&quot;/&gt;&lt;/object&gt;&lt;object type=&quot;3&quot; unique_id=&quot;15131&quot;&gt;&lt;property id=&quot;20148&quot; value=&quot;5&quot;/&gt;&lt;property id=&quot;20300&quot; value=&quot;Slide 15 - &amp;quot;Evaluate the Training Event&amp;quot;&quot;/&gt;&lt;property id=&quot;20307&quot; value=&quot;392&quot;/&gt;&lt;/object&gt;&lt;object type=&quot;3&quot; unique_id=&quot;15132&quot;&gt;&lt;property id=&quot;20148&quot; value=&quot;5&quot;/&gt;&lt;property id=&quot;20300&quot; value=&quot;Slide 20 - &amp;quot;Evaluate the Training Event&amp;quot;&quot;/&gt;&lt;property id=&quot;20307&quot; value=&quot;393&quot;/&gt;&lt;/object&gt;&lt;object type=&quot;3&quot; unique_id=&quot;15133&quot;&gt;&lt;property id=&quot;20148&quot; value=&quot;5&quot;/&gt;&lt;property id=&quot;20300&quot; value=&quot;Slide 21 - &amp;quot;Evaluate the Training Event&amp;quot;&quot;/&gt;&lt;property id=&quot;20307&quot; value=&quot;394&quot;/&gt;&lt;/object&gt;&lt;object type=&quot;3&quot; unique_id=&quot;15134&quot;&gt;&lt;property id=&quot;20148&quot; value=&quot;5&quot;/&gt;&lt;property id=&quot;20300&quot; value=&quot;Slide 22 - &amp;quot;Evaluate the Training Event&amp;quot;&quot;/&gt;&lt;property id=&quot;20307&quot; value=&quot;395&quot;/&gt;&lt;/object&gt;&lt;object type=&quot;3&quot; unique_id=&quot;15135&quot;&gt;&lt;property id=&quot;20148&quot; value=&quot;5&quot;/&gt;&lt;property id=&quot;20300&quot; value=&quot;Slide 23 - &amp;quot;Evaluate the Training Event&amp;quot;&quot;/&gt;&lt;property id=&quot;20307&quot; value=&quot;396&quot;/&gt;&lt;/object&gt;&lt;object type=&quot;3&quot; unique_id=&quot;15136&quot;&gt;&lt;property id=&quot;20148&quot; value=&quot;5&quot;/&gt;&lt;property id=&quot;20300&quot; value=&quot;Slide 25 - &amp;quot;Evaluate the Training Event&amp;quot;&quot;/&gt;&lt;property id=&quot;20307&quot; value=&quot;397&quot;/&gt;&lt;/object&gt;&lt;object type=&quot;3&quot; unique_id=&quot;15137&quot;&gt;&lt;property id=&quot;20148&quot; value=&quot;5&quot;/&gt;&lt;property id=&quot;20300&quot; value=&quot;Slide 26 - &amp;quot;Evaluate the Training Event&amp;quot;&quot;/&gt;&lt;property id=&quot;20307&quot; value=&quot;398&quot;/&gt;&lt;/object&gt;&lt;object type=&quot;3&quot; unique_id=&quot;15138&quot;&gt;&lt;property id=&quot;20148&quot; value=&quot;5&quot;/&gt;&lt;property id=&quot;20300&quot; value=&quot;Slide 27 - &amp;quot;Evaluate the Training Event&amp;quot;&quot;/&gt;&lt;property id=&quot;20307&quot; value=&quot;399&quot;/&gt;&lt;/object&gt;&lt;object type=&quot;3&quot; unique_id=&quot;15139&quot;&gt;&lt;property id=&quot;20148&quot; value=&quot;5&quot;/&gt;&lt;property id=&quot;20300&quot; value=&quot;Slide 28 - &amp;quot;Evaluate the Training Event&amp;quot;&quot;/&gt;&lt;property id=&quot;20307&quot; value=&quot;400&quot;/&gt;&lt;/object&gt;&lt;object type=&quot;3&quot; unique_id=&quot;15140&quot;&gt;&lt;property id=&quot;20148&quot; value=&quot;5&quot;/&gt;&lt;property id=&quot;20300&quot; value=&quot;Slide 29 - &amp;quot;Evaluate the Training Event&amp;quot;&quot;/&gt;&lt;property id=&quot;20307&quot; value=&quot;401&quot;/&gt;&lt;/object&gt;&lt;object type=&quot;3&quot; unique_id=&quot;15141&quot;&gt;&lt;property id=&quot;20148&quot; value=&quot;5&quot;/&gt;&lt;property id=&quot;20300&quot; value=&quot;Slide 30 - &amp;quot;Evaluate the Training Event&amp;quot;&quot;/&gt;&lt;property id=&quot;20307&quot; value=&quot;402&quot;/&gt;&lt;/object&gt;&lt;object type=&quot;3&quot; unique_id=&quot;15142&quot;&gt;&lt;property id=&quot;20148&quot; value=&quot;5&quot;/&gt;&lt;property id=&quot;20300&quot; value=&quot;Slide 31 - &amp;quot;Evaluate the Training Event&amp;quot;&quot;/&gt;&lt;property id=&quot;20307&quot; value=&quot;403&quot;/&gt;&lt;/object&gt;&lt;object type=&quot;3&quot; unique_id=&quot;15143&quot;&gt;&lt;property id=&quot;20148&quot; value=&quot;5&quot;/&gt;&lt;property id=&quot;20300&quot; value=&quot;Slide 32 - &amp;quot;Evaluate the Training Event&amp;quot;&quot;/&gt;&lt;property id=&quot;20307&quot; value=&quot;404&quot;/&gt;&lt;/object&gt;&lt;object type=&quot;3&quot; unique_id=&quot;15144&quot;&gt;&lt;property id=&quot;20148&quot; value=&quot;5&quot;/&gt;&lt;property id=&quot;20300&quot; value=&quot;Slide 35&quot;/&gt;&lt;property id=&quot;20307&quot; value=&quot;405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16592</TotalTime>
  <Words>1613</Words>
  <Application>Microsoft Office PowerPoint</Application>
  <PresentationFormat>Custom</PresentationFormat>
  <Paragraphs>290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Consolas</vt:lpstr>
      <vt:lpstr>Corbel</vt:lpstr>
      <vt:lpstr>Chalkboard 16x9</vt:lpstr>
      <vt:lpstr>CompTIA CTT+ Certified Technical Trainer Exam TK0-201</vt:lpstr>
      <vt:lpstr>What are we going to cover?</vt:lpstr>
      <vt:lpstr>Course Schedule</vt:lpstr>
      <vt:lpstr>Domain 5.0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What have we learned so far?</vt:lpstr>
      <vt:lpstr>What have we learned so far?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Evaluate the Training Event</vt:lpstr>
      <vt:lpstr>What have we learned so far?</vt:lpstr>
      <vt:lpstr>What have we learned so far?</vt:lpstr>
      <vt:lpstr>PowerPoint Presentation</vt:lpstr>
      <vt:lpstr>Reading Assignment</vt:lpstr>
      <vt:lpstr>Very important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CompTIA CTT+ Certified Technical Trainer</dc:title>
  <dc:creator>Stephen Padilla</dc:creator>
  <cp:lastModifiedBy>Stephen Padilla</cp:lastModifiedBy>
  <cp:revision>101</cp:revision>
  <dcterms:created xsi:type="dcterms:W3CDTF">2019-01-05T23:05:34Z</dcterms:created>
  <dcterms:modified xsi:type="dcterms:W3CDTF">2019-02-28T16:25:19Z</dcterms:modified>
</cp:coreProperties>
</file>